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801600" cy="9601200" type="A3"/>
  <p:notesSz cx="9928225" cy="14357350"/>
  <p:defaultTextStyle>
    <a:defPPr>
      <a:defRPr lang="sr-Latn-RS"/>
    </a:defPPr>
    <a:lvl1pPr marL="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1pPr>
    <a:lvl2pPr marL="64008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2pPr>
    <a:lvl3pPr marL="128016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3pPr>
    <a:lvl4pPr marL="192024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4pPr>
    <a:lvl5pPr marL="256032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5pPr>
    <a:lvl6pPr marL="320040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6pPr>
    <a:lvl7pPr marL="384048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7pPr>
    <a:lvl8pPr marL="448056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8pPr>
    <a:lvl9pPr marL="512064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 autoAdjust="0"/>
    <p:restoredTop sz="93040" autoAdjust="0"/>
  </p:normalViewPr>
  <p:slideViewPr>
    <p:cSldViewPr>
      <p:cViewPr>
        <p:scale>
          <a:sx n="90" d="100"/>
          <a:sy n="90" d="100"/>
        </p:scale>
        <p:origin x="-246" y="6"/>
      </p:cViewPr>
      <p:guideLst>
        <p:guide orient="horz" pos="3024"/>
        <p:guide pos="40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2982596"/>
            <a:ext cx="10881360" cy="205803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0240" y="5440680"/>
            <a:ext cx="8961120" cy="24536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4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80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2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6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480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20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23CE7-B472-4649-8C3D-B42E173D91DC}" type="datetimeFigureOut">
              <a:rPr lang="hr-HR" smtClean="0"/>
              <a:t>9.8.2017.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6F176-A203-4197-B235-990B56F9D95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38871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23CE7-B472-4649-8C3D-B42E173D91DC}" type="datetimeFigureOut">
              <a:rPr lang="hr-HR" smtClean="0"/>
              <a:t>9.8.2017.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6F176-A203-4197-B235-990B56F9D95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06308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81160" y="384494"/>
            <a:ext cx="2880360" cy="81921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0080" y="384494"/>
            <a:ext cx="8427720" cy="819213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23CE7-B472-4649-8C3D-B42E173D91DC}" type="datetimeFigureOut">
              <a:rPr lang="hr-HR" smtClean="0"/>
              <a:t>9.8.2017.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6F176-A203-4197-B235-990B56F9D95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79552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23CE7-B472-4649-8C3D-B42E173D91DC}" type="datetimeFigureOut">
              <a:rPr lang="hr-HR" smtClean="0"/>
              <a:t>9.8.2017.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6F176-A203-4197-B235-990B56F9D95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06188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238" y="6169661"/>
            <a:ext cx="10881360" cy="1906905"/>
          </a:xfrm>
        </p:spPr>
        <p:txBody>
          <a:bodyPr anchor="t"/>
          <a:lstStyle>
            <a:lvl1pPr algn="l">
              <a:defRPr sz="56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238" y="4069399"/>
            <a:ext cx="10881360" cy="2100262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4008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23CE7-B472-4649-8C3D-B42E173D91DC}" type="datetimeFigureOut">
              <a:rPr lang="hr-HR" smtClean="0"/>
              <a:t>9.8.2017.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6F176-A203-4197-B235-990B56F9D95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50746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0080" y="2240281"/>
            <a:ext cx="5654040" cy="6336348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7480" y="2240281"/>
            <a:ext cx="5654040" cy="6336348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23CE7-B472-4649-8C3D-B42E173D91DC}" type="datetimeFigureOut">
              <a:rPr lang="hr-HR" smtClean="0"/>
              <a:t>9.8.2017.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6F176-A203-4197-B235-990B56F9D95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78034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0" y="2149158"/>
            <a:ext cx="5656263" cy="89566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00" b="1"/>
            </a:lvl3pPr>
            <a:lvl4pPr marL="1920240" indent="0">
              <a:buNone/>
              <a:defRPr sz="2200" b="1"/>
            </a:lvl4pPr>
            <a:lvl5pPr marL="2560320" indent="0">
              <a:buNone/>
              <a:defRPr sz="2200" b="1"/>
            </a:lvl5pPr>
            <a:lvl6pPr marL="3200400" indent="0">
              <a:buNone/>
              <a:defRPr sz="2200" b="1"/>
            </a:lvl6pPr>
            <a:lvl7pPr marL="3840480" indent="0">
              <a:buNone/>
              <a:defRPr sz="2200" b="1"/>
            </a:lvl7pPr>
            <a:lvl8pPr marL="4480560" indent="0">
              <a:buNone/>
              <a:defRPr sz="2200" b="1"/>
            </a:lvl8pPr>
            <a:lvl9pPr marL="5120640" indent="0">
              <a:buNone/>
              <a:defRPr sz="2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080" y="3044825"/>
            <a:ext cx="5656263" cy="5531803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03036" y="2149158"/>
            <a:ext cx="5658485" cy="89566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00" b="1"/>
            </a:lvl3pPr>
            <a:lvl4pPr marL="1920240" indent="0">
              <a:buNone/>
              <a:defRPr sz="2200" b="1"/>
            </a:lvl4pPr>
            <a:lvl5pPr marL="2560320" indent="0">
              <a:buNone/>
              <a:defRPr sz="2200" b="1"/>
            </a:lvl5pPr>
            <a:lvl6pPr marL="3200400" indent="0">
              <a:buNone/>
              <a:defRPr sz="2200" b="1"/>
            </a:lvl6pPr>
            <a:lvl7pPr marL="3840480" indent="0">
              <a:buNone/>
              <a:defRPr sz="2200" b="1"/>
            </a:lvl7pPr>
            <a:lvl8pPr marL="4480560" indent="0">
              <a:buNone/>
              <a:defRPr sz="2200" b="1"/>
            </a:lvl8pPr>
            <a:lvl9pPr marL="5120640" indent="0">
              <a:buNone/>
              <a:defRPr sz="2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3036" y="3044825"/>
            <a:ext cx="5658485" cy="5531803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23CE7-B472-4649-8C3D-B42E173D91DC}" type="datetimeFigureOut">
              <a:rPr lang="hr-HR" smtClean="0"/>
              <a:t>9.8.2017.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6F176-A203-4197-B235-990B56F9D95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00993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23CE7-B472-4649-8C3D-B42E173D91DC}" type="datetimeFigureOut">
              <a:rPr lang="hr-HR" smtClean="0"/>
              <a:t>9.8.2017.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6F176-A203-4197-B235-990B56F9D95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00748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23CE7-B472-4649-8C3D-B42E173D91DC}" type="datetimeFigureOut">
              <a:rPr lang="hr-HR" smtClean="0"/>
              <a:t>9.8.2017.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6F176-A203-4197-B235-990B56F9D95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587661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1" y="382270"/>
            <a:ext cx="4211638" cy="162687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5070" y="382271"/>
            <a:ext cx="7156450" cy="8194358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0081" y="2009141"/>
            <a:ext cx="4211638" cy="6567488"/>
          </a:xfrm>
        </p:spPr>
        <p:txBody>
          <a:bodyPr/>
          <a:lstStyle>
            <a:lvl1pPr marL="0" indent="0">
              <a:buNone/>
              <a:defRPr sz="2000"/>
            </a:lvl1pPr>
            <a:lvl2pPr marL="640080" indent="0">
              <a:buNone/>
              <a:defRPr sz="1700"/>
            </a:lvl2pPr>
            <a:lvl3pPr marL="1280160" indent="0">
              <a:buNone/>
              <a:defRPr sz="1400"/>
            </a:lvl3pPr>
            <a:lvl4pPr marL="1920240" indent="0">
              <a:buNone/>
              <a:defRPr sz="1300"/>
            </a:lvl4pPr>
            <a:lvl5pPr marL="2560320" indent="0">
              <a:buNone/>
              <a:defRPr sz="1300"/>
            </a:lvl5pPr>
            <a:lvl6pPr marL="3200400" indent="0">
              <a:buNone/>
              <a:defRPr sz="1300"/>
            </a:lvl6pPr>
            <a:lvl7pPr marL="3840480" indent="0">
              <a:buNone/>
              <a:defRPr sz="1300"/>
            </a:lvl7pPr>
            <a:lvl8pPr marL="4480560" indent="0">
              <a:buNone/>
              <a:defRPr sz="1300"/>
            </a:lvl8pPr>
            <a:lvl9pPr marL="5120640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23CE7-B472-4649-8C3D-B42E173D91DC}" type="datetimeFigureOut">
              <a:rPr lang="hr-HR" smtClean="0"/>
              <a:t>9.8.2017.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6F176-A203-4197-B235-990B56F9D95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59495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9203" y="6720840"/>
            <a:ext cx="7680960" cy="793433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09203" y="857885"/>
            <a:ext cx="7680960" cy="5760720"/>
          </a:xfrm>
        </p:spPr>
        <p:txBody>
          <a:bodyPr/>
          <a:lstStyle>
            <a:lvl1pPr marL="0" indent="0">
              <a:buNone/>
              <a:defRPr sz="4500"/>
            </a:lvl1pPr>
            <a:lvl2pPr marL="640080" indent="0">
              <a:buNone/>
              <a:defRPr sz="3900"/>
            </a:lvl2pPr>
            <a:lvl3pPr marL="1280160" indent="0">
              <a:buNone/>
              <a:defRPr sz="340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09203" y="7514273"/>
            <a:ext cx="7680960" cy="1126807"/>
          </a:xfrm>
        </p:spPr>
        <p:txBody>
          <a:bodyPr/>
          <a:lstStyle>
            <a:lvl1pPr marL="0" indent="0">
              <a:buNone/>
              <a:defRPr sz="2000"/>
            </a:lvl1pPr>
            <a:lvl2pPr marL="640080" indent="0">
              <a:buNone/>
              <a:defRPr sz="1700"/>
            </a:lvl2pPr>
            <a:lvl3pPr marL="1280160" indent="0">
              <a:buNone/>
              <a:defRPr sz="1400"/>
            </a:lvl3pPr>
            <a:lvl4pPr marL="1920240" indent="0">
              <a:buNone/>
              <a:defRPr sz="1300"/>
            </a:lvl4pPr>
            <a:lvl5pPr marL="2560320" indent="0">
              <a:buNone/>
              <a:defRPr sz="1300"/>
            </a:lvl5pPr>
            <a:lvl6pPr marL="3200400" indent="0">
              <a:buNone/>
              <a:defRPr sz="1300"/>
            </a:lvl6pPr>
            <a:lvl7pPr marL="3840480" indent="0">
              <a:buNone/>
              <a:defRPr sz="1300"/>
            </a:lvl7pPr>
            <a:lvl8pPr marL="4480560" indent="0">
              <a:buNone/>
              <a:defRPr sz="1300"/>
            </a:lvl8pPr>
            <a:lvl9pPr marL="5120640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23CE7-B472-4649-8C3D-B42E173D91DC}" type="datetimeFigureOut">
              <a:rPr lang="hr-HR" smtClean="0"/>
              <a:t>9.8.2017.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6F176-A203-4197-B235-990B56F9D95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43638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0080" y="384493"/>
            <a:ext cx="11521440" cy="1600200"/>
          </a:xfrm>
          <a:prstGeom prst="rect">
            <a:avLst/>
          </a:prstGeom>
        </p:spPr>
        <p:txBody>
          <a:bodyPr vert="horz" lIns="128016" tIns="64008" rIns="128016" bIns="6400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0" y="2240281"/>
            <a:ext cx="11521440" cy="6336348"/>
          </a:xfrm>
          <a:prstGeom prst="rect">
            <a:avLst/>
          </a:prstGeom>
        </p:spPr>
        <p:txBody>
          <a:bodyPr vert="horz" lIns="128016" tIns="64008" rIns="128016" bIns="6400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" y="8898891"/>
            <a:ext cx="2987040" cy="511175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E23CE7-B472-4649-8C3D-B42E173D91DC}" type="datetimeFigureOut">
              <a:rPr lang="hr-HR" smtClean="0"/>
              <a:t>9.8.2017.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73880" y="8898891"/>
            <a:ext cx="4053840" cy="511175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74480" y="8898891"/>
            <a:ext cx="2987040" cy="511175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26F176-A203-4197-B235-990B56F9D95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98566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80160" rtl="0" eaLnBrk="1" latinLnBrk="0" hangingPunct="1">
        <a:spcBef>
          <a:spcPct val="0"/>
        </a:spcBef>
        <a:buNone/>
        <a:defRPr sz="6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0060" indent="-480060" algn="l" defTabSz="1280160" rtl="0" eaLnBrk="1" latinLnBrk="0" hangingPunct="1">
        <a:spcBef>
          <a:spcPct val="20000"/>
        </a:spcBef>
        <a:buFont typeface="Arial" panose="020B0604020202020204" pitchFamily="34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1pPr>
      <a:lvl2pPr marL="1040130" indent="-400050" algn="l" defTabSz="1280160" rtl="0" eaLnBrk="1" latinLnBrk="0" hangingPunct="1">
        <a:spcBef>
          <a:spcPct val="20000"/>
        </a:spcBef>
        <a:buFont typeface="Arial" panose="020B0604020202020204" pitchFamily="34" charset="0"/>
        <a:buChar char="–"/>
        <a:defRPr sz="390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spcBef>
          <a:spcPct val="200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spcBef>
          <a:spcPct val="20000"/>
        </a:spcBef>
        <a:buFont typeface="Arial" panose="020B0604020202020204" pitchFamily="34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jpeg"/><Relationship Id="rId18" Type="http://schemas.openxmlformats.org/officeDocument/2006/relationships/image" Target="../media/image17.jpe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17" Type="http://schemas.openxmlformats.org/officeDocument/2006/relationships/image" Target="../media/image16.jpe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769" y="-30497"/>
            <a:ext cx="12801599" cy="9132816"/>
          </a:xfrm>
          <a:prstGeom prst="rect">
            <a:avLst/>
          </a:prstGeom>
        </p:spPr>
      </p:pic>
      <p:sp>
        <p:nvSpPr>
          <p:cNvPr id="5" name="Pravokutnik 4"/>
          <p:cNvSpPr/>
          <p:nvPr/>
        </p:nvSpPr>
        <p:spPr>
          <a:xfrm>
            <a:off x="0" y="120080"/>
            <a:ext cx="2999465" cy="498598"/>
          </a:xfrm>
          <a:prstGeom prst="rect">
            <a:avLst/>
          </a:prstGeom>
        </p:spPr>
        <p:txBody>
          <a:bodyPr wrap="square" lIns="128016" tIns="64008" rIns="128016" bIns="64008">
            <a:spAutoFit/>
          </a:bodyPr>
          <a:lstStyle/>
          <a:p>
            <a:pPr algn="ctr"/>
            <a:r>
              <a:rPr lang="vi-VN" sz="800" b="1" dirty="0" smtClean="0">
                <a:latin typeface="Calibri" panose="020F0502020204030204" pitchFamily="34" charset="0"/>
              </a:rPr>
              <a:t>AKTIVNOSTI NA ISTRAŽIVANJU I UREĐENJU MJESTA MASOVNIH I </a:t>
            </a:r>
            <a:endParaRPr lang="hr-HR" sz="800" b="1" dirty="0" smtClean="0">
              <a:latin typeface="Calibri" panose="020F0502020204030204" pitchFamily="34" charset="0"/>
            </a:endParaRPr>
          </a:p>
          <a:p>
            <a:pPr algn="ctr"/>
            <a:r>
              <a:rPr lang="vi-VN" sz="800" b="1" dirty="0" smtClean="0">
                <a:latin typeface="Calibri" panose="020F0502020204030204" pitchFamily="34" charset="0"/>
              </a:rPr>
              <a:t>POJEDINAČNIH GROBNICA ŽRTAVA DRUGOG SVJETSKOG RATA I </a:t>
            </a:r>
            <a:endParaRPr lang="hr-HR" sz="800" b="1" dirty="0" smtClean="0">
              <a:latin typeface="Calibri" panose="020F0502020204030204" pitchFamily="34" charset="0"/>
            </a:endParaRPr>
          </a:p>
          <a:p>
            <a:pPr algn="ctr"/>
            <a:r>
              <a:rPr lang="vi-VN" sz="800" b="1" dirty="0" smtClean="0">
                <a:latin typeface="Calibri" panose="020F0502020204030204" pitchFamily="34" charset="0"/>
              </a:rPr>
              <a:t>POSLIJERATNOG RAZDOBLJA</a:t>
            </a:r>
            <a:endParaRPr lang="hr-HR" sz="800" b="1" dirty="0">
              <a:latin typeface="Calibri" panose="020F0502020204030204" pitchFamily="34" charset="0"/>
            </a:endParaRPr>
          </a:p>
        </p:txBody>
      </p:sp>
      <p:sp>
        <p:nvSpPr>
          <p:cNvPr id="6" name="Pravokutnik 5"/>
          <p:cNvSpPr/>
          <p:nvPr/>
        </p:nvSpPr>
        <p:spPr>
          <a:xfrm>
            <a:off x="67567" y="552128"/>
            <a:ext cx="3528392" cy="375487"/>
          </a:xfrm>
          <a:prstGeom prst="rect">
            <a:avLst/>
          </a:prstGeom>
        </p:spPr>
        <p:txBody>
          <a:bodyPr wrap="square" lIns="128016" tIns="64008" rIns="128016" bIns="64008">
            <a:spAutoFit/>
          </a:bodyPr>
          <a:lstStyle/>
          <a:p>
            <a:r>
              <a:rPr lang="hr-HR" sz="800" b="1" dirty="0"/>
              <a:t>Glavne sastavnice metodologije rada u istraživanju masovnih i </a:t>
            </a:r>
            <a:endParaRPr lang="hr-HR" sz="800" b="1" dirty="0" smtClean="0"/>
          </a:p>
          <a:p>
            <a:r>
              <a:rPr lang="hr-HR" sz="800" b="1" dirty="0" smtClean="0"/>
              <a:t>pojedinačnih </a:t>
            </a:r>
            <a:r>
              <a:rPr lang="hr-HR" sz="800" b="1" dirty="0"/>
              <a:t>grobnica žrtava Drugog svjetskog rata i poslijeratnog razdoblja</a:t>
            </a:r>
          </a:p>
        </p:txBody>
      </p:sp>
      <p:sp>
        <p:nvSpPr>
          <p:cNvPr id="14" name="Pravokutnik 13"/>
          <p:cNvSpPr/>
          <p:nvPr/>
        </p:nvSpPr>
        <p:spPr>
          <a:xfrm>
            <a:off x="108865" y="2392242"/>
            <a:ext cx="4131695" cy="1360372"/>
          </a:xfrm>
          <a:prstGeom prst="rect">
            <a:avLst/>
          </a:prstGeom>
        </p:spPr>
        <p:txBody>
          <a:bodyPr wrap="square" lIns="128016" tIns="64008" rIns="128016" bIns="64008">
            <a:spAutoFit/>
          </a:bodyPr>
          <a:lstStyle/>
          <a:p>
            <a:pPr algn="just"/>
            <a:r>
              <a:rPr lang="vi-VN" sz="800" b="1" dirty="0">
                <a:latin typeface="Calibri" panose="020F0502020204030204" pitchFamily="34" charset="0"/>
              </a:rPr>
              <a:t>Postupak istraživanja </a:t>
            </a:r>
            <a:r>
              <a:rPr lang="vi-VN" sz="800" dirty="0">
                <a:latin typeface="Calibri" panose="020F0502020204030204" pitchFamily="34" charset="0"/>
              </a:rPr>
              <a:t>pojedinačne ili masovne grobnice žrtava Drugog svjetskog rata i poslijeratnog razdoblja može se pokrenuti:</a:t>
            </a:r>
          </a:p>
          <a:p>
            <a:pPr algn="just"/>
            <a:r>
              <a:rPr lang="vi-VN" sz="800" dirty="0">
                <a:latin typeface="Calibri" panose="020F0502020204030204" pitchFamily="34" charset="0"/>
              </a:rPr>
              <a:t>- prijavom fizičke ili pravne osobe</a:t>
            </a:r>
          </a:p>
          <a:p>
            <a:pPr algn="just"/>
            <a:r>
              <a:rPr lang="vi-VN" sz="800" dirty="0">
                <a:latin typeface="Calibri" panose="020F0502020204030204" pitchFamily="34" charset="0"/>
              </a:rPr>
              <a:t>- vlastitim istraživanjima.</a:t>
            </a:r>
          </a:p>
          <a:p>
            <a:pPr algn="just"/>
            <a:r>
              <a:rPr lang="vi-VN" sz="800" dirty="0">
                <a:latin typeface="Calibri" panose="020F0502020204030204" pitchFamily="34" charset="0"/>
              </a:rPr>
              <a:t>U istraživanjima Ministarstvo/Uprava koristi već prikupljene podatke od strane bivših i sadašnjih nadležnih tijela i institucija koje su se bavile ovom tematikom: podatke iz evidencije MUP-a, podatke bivše Komisije za utvrđivanje ratnih i poratnih žrtava, podatke bivšeg Ureda za istraživanje, obilježavanje i održavanje grobova žrtava komunističkih zločina nakon Drugog svjetskog rata i druge izvore. Te podatke, sukladno potrebama svakog pojedinog predmeta dodatno dopunjava i provjerava s nadležnim institucijama (MUP, SOA, DORH).</a:t>
            </a:r>
          </a:p>
        </p:txBody>
      </p:sp>
      <p:sp>
        <p:nvSpPr>
          <p:cNvPr id="20" name="Pravokutnik 19"/>
          <p:cNvSpPr/>
          <p:nvPr/>
        </p:nvSpPr>
        <p:spPr>
          <a:xfrm>
            <a:off x="5536704" y="120080"/>
            <a:ext cx="343920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800" b="1" dirty="0"/>
              <a:t>Terensko istraživanje/probna iskapanja/izvid te snimanje lokacije iz zraka</a:t>
            </a:r>
          </a:p>
        </p:txBody>
      </p:sp>
      <p:sp>
        <p:nvSpPr>
          <p:cNvPr id="21" name="Pravokutnik 20"/>
          <p:cNvSpPr/>
          <p:nvPr/>
        </p:nvSpPr>
        <p:spPr>
          <a:xfrm>
            <a:off x="3822211" y="349595"/>
            <a:ext cx="38164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800" dirty="0"/>
              <a:t>Zadaće terenskog opažanja, mjerenja, te snimanja lokacija iz zraka; prikupljanje podataka i obrada  digitalnih i interaktivnih zemljovida uz Ministarstvo/Upravu obavljaju</a:t>
            </a:r>
            <a:r>
              <a:rPr lang="hr-HR" sz="800" dirty="0" smtClean="0"/>
              <a:t>:</a:t>
            </a:r>
            <a:endParaRPr lang="hr-HR" sz="800" dirty="0"/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hr-HR" sz="800" dirty="0" smtClean="0"/>
              <a:t>Dvije </a:t>
            </a:r>
            <a:r>
              <a:rPr lang="hr-HR" sz="800" dirty="0"/>
              <a:t>Područne ispostave Ministarstva: Istok i Jug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hr-HR" sz="800" dirty="0"/>
              <a:t>Ministarstvo obrane RH, </a:t>
            </a:r>
            <a:r>
              <a:rPr lang="hr-HR" sz="800" dirty="0" err="1"/>
              <a:t>HKoV</a:t>
            </a:r>
            <a:r>
              <a:rPr lang="hr-HR" sz="800" dirty="0"/>
              <a:t>, Gardijsko oklopno mehanizirana brigada, </a:t>
            </a:r>
            <a:r>
              <a:rPr lang="hr-HR" sz="800" dirty="0" smtClean="0"/>
              <a:t>Tim </a:t>
            </a:r>
            <a:r>
              <a:rPr lang="hr-HR" sz="800" dirty="0"/>
              <a:t>Izvidničke satnije.</a:t>
            </a:r>
          </a:p>
        </p:txBody>
      </p:sp>
      <p:sp>
        <p:nvSpPr>
          <p:cNvPr id="22" name="Pravokutnik 21"/>
          <p:cNvSpPr/>
          <p:nvPr/>
        </p:nvSpPr>
        <p:spPr>
          <a:xfrm>
            <a:off x="5066102" y="985377"/>
            <a:ext cx="1285929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600" b="1" dirty="0"/>
              <a:t>Pretraživanje terena </a:t>
            </a:r>
            <a:r>
              <a:rPr lang="hr-HR" sz="600" b="1" dirty="0" err="1"/>
              <a:t>geo</a:t>
            </a:r>
            <a:r>
              <a:rPr lang="hr-HR" sz="600" b="1" dirty="0"/>
              <a:t> radarom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4657" y="1201085"/>
            <a:ext cx="1291704" cy="10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Pravokutnik 22"/>
          <p:cNvSpPr/>
          <p:nvPr/>
        </p:nvSpPr>
        <p:spPr>
          <a:xfrm>
            <a:off x="6387013" y="1003765"/>
            <a:ext cx="1284617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600" b="1" dirty="0"/>
              <a:t>Snimanje lokacije iz zraka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2809" y="1201085"/>
            <a:ext cx="1223720" cy="10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Pravokutnik 23"/>
          <p:cNvSpPr/>
          <p:nvPr/>
        </p:nvSpPr>
        <p:spPr>
          <a:xfrm>
            <a:off x="7696944" y="995926"/>
            <a:ext cx="1319592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600" b="1" dirty="0"/>
              <a:t>Pretraživanje terena </a:t>
            </a:r>
            <a:r>
              <a:rPr lang="hr-HR" sz="600" b="1" dirty="0" err="1"/>
              <a:t>cadaver</a:t>
            </a:r>
            <a:r>
              <a:rPr lang="hr-HR" sz="600" b="1" dirty="0"/>
              <a:t> psima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8954" y="1201086"/>
            <a:ext cx="1155735" cy="10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Pravokutnik 24"/>
          <p:cNvSpPr/>
          <p:nvPr/>
        </p:nvSpPr>
        <p:spPr>
          <a:xfrm>
            <a:off x="7645105" y="273290"/>
            <a:ext cx="34693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600" dirty="0">
                <a:latin typeface="Calibri" panose="020F0502020204030204" pitchFamily="34" charset="0"/>
              </a:rPr>
              <a:t>Kada dokazi prikupljeni za pojedinu lokaciju udovoljavaju kriteriju utemeljene sumnje ta se lokacija smatra pripremljenom za probna iskapanja, odnosno ekshumaciju i utvrđivanje broja posmrtnih ostataka. Istraživanje se smatra završenim sa završetkom probnih iskapanja. Ukoliko se iskapanjima utvrdi postojanje grobnice, sukladno Zakonu utvrđuje se broj žrtava kao i drugi parametri potrebni za obilježavanje te lokacije (okolnosti stradavanja, kolektivni identitet žrtava, ako postoje uvjeti i osobni identitet žrtava). Ako probna iskapanja ne potvrde sumnju u masovnu grobnicu, konstatira se negativan nalaz, a ovisno o sadržaju podupiruće dokumentacije slučaj se ili zatvara ili nastavlja daljnja obrada, kako bi se utvrdila lokacija.</a:t>
            </a:r>
          </a:p>
        </p:txBody>
      </p:sp>
      <p:sp>
        <p:nvSpPr>
          <p:cNvPr id="26" name="Pravokutnik 25"/>
          <p:cNvSpPr/>
          <p:nvPr/>
        </p:nvSpPr>
        <p:spPr>
          <a:xfrm>
            <a:off x="11586691" y="708378"/>
            <a:ext cx="11521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600" b="1" dirty="0"/>
              <a:t>Pretraživanje jama, špilja, podvodnih lokacija i podmorja</a:t>
            </a: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8414" y="1075294"/>
            <a:ext cx="1281534" cy="10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3271" y="1967560"/>
            <a:ext cx="1289380" cy="10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Pravokutnik 26"/>
          <p:cNvSpPr/>
          <p:nvPr/>
        </p:nvSpPr>
        <p:spPr>
          <a:xfrm>
            <a:off x="8645280" y="3044793"/>
            <a:ext cx="742511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600" b="1" dirty="0"/>
              <a:t>Probno iskapanje</a:t>
            </a:r>
          </a:p>
        </p:txBody>
      </p:sp>
      <p:sp>
        <p:nvSpPr>
          <p:cNvPr id="28" name="Pravokutnik 27"/>
          <p:cNvSpPr/>
          <p:nvPr/>
        </p:nvSpPr>
        <p:spPr>
          <a:xfrm>
            <a:off x="8544049" y="4428189"/>
            <a:ext cx="2768352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800" b="1" dirty="0"/>
              <a:t>Ekshumacije masovnih, pojedinačnih i zajedničkih grobnica</a:t>
            </a:r>
          </a:p>
        </p:txBody>
      </p:sp>
      <p:sp>
        <p:nvSpPr>
          <p:cNvPr id="29" name="Pravokutnik 28"/>
          <p:cNvSpPr/>
          <p:nvPr/>
        </p:nvSpPr>
        <p:spPr>
          <a:xfrm>
            <a:off x="8240660" y="4782934"/>
            <a:ext cx="4176464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800" dirty="0">
                <a:latin typeface="Calibri" panose="020F0502020204030204" pitchFamily="34" charset="0"/>
              </a:rPr>
              <a:t>Postupak ekshumacije organizira i koordinira </a:t>
            </a:r>
            <a:r>
              <a:rPr lang="vi-VN" sz="800" dirty="0" smtClean="0">
                <a:latin typeface="Calibri" panose="020F0502020204030204" pitchFamily="34" charset="0"/>
              </a:rPr>
              <a:t>Ministarstvo/Uprava</a:t>
            </a:r>
            <a:endParaRPr lang="vi-VN" sz="800" dirty="0">
              <a:latin typeface="Calibri" panose="020F0502020204030204" pitchFamily="34" charset="0"/>
            </a:endParaRPr>
          </a:p>
          <a:p>
            <a:r>
              <a:rPr lang="vi-VN" sz="800" dirty="0">
                <a:latin typeface="Calibri" panose="020F0502020204030204" pitchFamily="34" charset="0"/>
              </a:rPr>
              <a:t>Sudionici su</a:t>
            </a:r>
            <a:r>
              <a:rPr lang="vi-VN" sz="800" dirty="0" smtClean="0">
                <a:latin typeface="Calibri" panose="020F0502020204030204" pitchFamily="34" charset="0"/>
              </a:rPr>
              <a:t>:</a:t>
            </a:r>
            <a:endParaRPr lang="vi-VN" sz="800" dirty="0">
              <a:latin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vi-VN" sz="800" dirty="0">
                <a:latin typeface="Calibri" panose="020F0502020204030204" pitchFamily="34" charset="0"/>
              </a:rPr>
              <a:t>MORH, GS OSRH, Zapovjedništvo za potporu, Pododsjek za ekshumacije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vi-VN" sz="800" dirty="0">
                <a:latin typeface="Calibri" panose="020F0502020204030204" pitchFamily="34" charset="0"/>
              </a:rPr>
              <a:t>MORH, HKoV, GOMBR-e, Tim izvidničke satnije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vi-VN" sz="800" dirty="0">
                <a:latin typeface="Calibri" panose="020F0502020204030204" pitchFamily="34" charset="0"/>
              </a:rPr>
              <a:t>MORH, HRM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vi-VN" sz="800" dirty="0">
                <a:latin typeface="Calibri" panose="020F0502020204030204" pitchFamily="34" charset="0"/>
              </a:rPr>
              <a:t>MUP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vi-VN" sz="800" dirty="0">
                <a:latin typeface="Calibri" panose="020F0502020204030204" pitchFamily="34" charset="0"/>
              </a:rPr>
              <a:t>Ministarstvo zdravstva i znanstveno medicinske ustanove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vi-VN" sz="800" dirty="0">
                <a:latin typeface="Calibri" panose="020F0502020204030204" pitchFamily="34" charset="0"/>
              </a:rPr>
              <a:t>Sigurnosne agencije (SOA, VSOA)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vi-VN" sz="800" dirty="0">
                <a:latin typeface="Calibri" panose="020F0502020204030204" pitchFamily="34" charset="0"/>
              </a:rPr>
              <a:t>Nadležna županijska državna odvjetništva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vi-VN" sz="800" dirty="0">
                <a:latin typeface="Calibri" panose="020F0502020204030204" pitchFamily="34" charset="0"/>
              </a:rPr>
              <a:t>Nadležni županijski sudovi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vi-VN" sz="800" dirty="0">
                <a:latin typeface="Calibri" panose="020F0502020204030204" pitchFamily="34" charset="0"/>
              </a:rPr>
              <a:t>SD Špiljar kod speleoloških objekata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vi-VN" sz="800" dirty="0">
                <a:latin typeface="Calibri" panose="020F0502020204030204" pitchFamily="34" charset="0"/>
              </a:rPr>
              <a:t>S PAS - Centar za obuku pasa posebne namjene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vi-VN" sz="800" dirty="0">
                <a:latin typeface="Calibri" panose="020F0502020204030204" pitchFamily="34" charset="0"/>
              </a:rPr>
              <a:t>Ronioci za podvodna istraživanja i istraživanja podmorja i ostali prema specifičnosti svake lokacije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vi-VN" sz="800" dirty="0">
                <a:latin typeface="Calibri" panose="020F0502020204030204" pitchFamily="34" charset="0"/>
              </a:rPr>
              <a:t>Hrvatski Crveni križ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vi-VN" sz="800" dirty="0">
                <a:latin typeface="Calibri" panose="020F0502020204030204" pitchFamily="34" charset="0"/>
              </a:rPr>
              <a:t>Uredi državne </a:t>
            </a:r>
            <a:r>
              <a:rPr lang="vi-VN" sz="800" dirty="0" smtClean="0">
                <a:latin typeface="Calibri" panose="020F0502020204030204" pitchFamily="34" charset="0"/>
              </a:rPr>
              <a:t>uprave</a:t>
            </a:r>
            <a:endParaRPr lang="vi-VN" sz="800" dirty="0">
              <a:latin typeface="Calibri" panose="020F0502020204030204" pitchFamily="34" charset="0"/>
            </a:endParaRPr>
          </a:p>
          <a:p>
            <a:pPr algn="just"/>
            <a:r>
              <a:rPr lang="vi-VN" sz="800" dirty="0">
                <a:latin typeface="Calibri" panose="020F0502020204030204" pitchFamily="34" charset="0"/>
              </a:rPr>
              <a:t>O procesu ekshumacije Ministarstvo obavještava i nadležnu jedinicu lokalne samouprave kao i mjesnu Crkvu te članove Povjerenstva Vlade RH za istraživanje, uređenje i održavanje vojnih groblja, groblja žrtava Drugog svjetskog rata i groblja poslijeratnog razdoblja.</a:t>
            </a:r>
          </a:p>
        </p:txBody>
      </p:sp>
      <p:sp>
        <p:nvSpPr>
          <p:cNvPr id="30" name="Pravokutnik 29"/>
          <p:cNvSpPr/>
          <p:nvPr/>
        </p:nvSpPr>
        <p:spPr>
          <a:xfrm>
            <a:off x="4757298" y="6192973"/>
            <a:ext cx="135806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800" b="1" dirty="0"/>
              <a:t>Obrada posmrtnih ostataka</a:t>
            </a:r>
          </a:p>
        </p:txBody>
      </p:sp>
      <p:sp>
        <p:nvSpPr>
          <p:cNvPr id="31" name="Pravokutnik 30"/>
          <p:cNvSpPr/>
          <p:nvPr/>
        </p:nvSpPr>
        <p:spPr>
          <a:xfrm>
            <a:off x="4744616" y="6456204"/>
            <a:ext cx="324035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r-HR" sz="800" dirty="0"/>
              <a:t>Nakon obrade posmrtnih ostataka klasičnim sudsko-medicinskim metodama, metoda analize DNA provodi se samo u slučajevima ako za to postoji nalog nadležnog suda ili u posebnim slučajevima, kad za to postoji opravdani zahtjev obitelji ili drugih osoba ili tijela i ako postoji mogućnost, odnosno ako se to smatra opravdanim tj. ako postoje točni podaci o žrtvama kao i zahtjev srodnika ili članova obitelji. </a:t>
            </a:r>
          </a:p>
          <a:p>
            <a:pPr algn="just"/>
            <a:r>
              <a:rPr lang="hr-HR" sz="800" dirty="0"/>
              <a:t>Troškove nastale identifikacijom posmrtnih ostataka žrtava poslijeratnog razdoblja u cijelosti snosi podnositelj zahtjeva. </a:t>
            </a:r>
          </a:p>
          <a:p>
            <a:pPr algn="just"/>
            <a:r>
              <a:rPr lang="hr-HR" sz="800" dirty="0"/>
              <a:t>Prilikom pokretanja postupka analize DNA Ministarstvo/Uprava od mogućih srodnika žrtava organizira uzimanje uzoraka krvi. </a:t>
            </a:r>
          </a:p>
        </p:txBody>
      </p:sp>
      <p:sp>
        <p:nvSpPr>
          <p:cNvPr id="1024" name="Pravokutnik 1023"/>
          <p:cNvSpPr/>
          <p:nvPr/>
        </p:nvSpPr>
        <p:spPr>
          <a:xfrm>
            <a:off x="5536704" y="7765352"/>
            <a:ext cx="2456952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800" b="1" dirty="0"/>
              <a:t>Obrada predmeta pronađenih uz posmrtne ostatke</a:t>
            </a:r>
          </a:p>
        </p:txBody>
      </p:sp>
      <p:sp>
        <p:nvSpPr>
          <p:cNvPr id="1025" name="Pravokutnik 1024"/>
          <p:cNvSpPr/>
          <p:nvPr/>
        </p:nvSpPr>
        <p:spPr>
          <a:xfrm>
            <a:off x="4743074" y="7973553"/>
            <a:ext cx="3200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800" dirty="0">
                <a:latin typeface="Calibri" panose="020F0502020204030204" pitchFamily="34" charset="0"/>
              </a:rPr>
              <a:t>Predmete pronađene uz posmrtne ostatke žrtava prilikom njihove ekshumacije preuzima Ministarstvo/Uprava te ih obrađuje, evidentira i pohranjuje u službenim prostorijama radi utvrđivanja okolnosti stradavanja, kolektivnog identiteta žrtava, ako postoje uvjeti i osobnog identiteta žrtava. Ukoliko predmeti ukazuju na osobni identitet žrtve isti se predaju srodnicima.</a:t>
            </a:r>
          </a:p>
        </p:txBody>
      </p:sp>
      <p:sp>
        <p:nvSpPr>
          <p:cNvPr id="1037" name="Pravokutnik 1036"/>
          <p:cNvSpPr/>
          <p:nvPr/>
        </p:nvSpPr>
        <p:spPr>
          <a:xfrm>
            <a:off x="1000200" y="4228941"/>
            <a:ext cx="203613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800" b="1" dirty="0"/>
              <a:t>Suradnja s nadležnim tijelima drugih država</a:t>
            </a:r>
          </a:p>
        </p:txBody>
      </p:sp>
      <p:sp>
        <p:nvSpPr>
          <p:cNvPr id="1038" name="Pravokutnik 1037"/>
          <p:cNvSpPr/>
          <p:nvPr/>
        </p:nvSpPr>
        <p:spPr>
          <a:xfrm>
            <a:off x="119325" y="4444385"/>
            <a:ext cx="398767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800" dirty="0">
                <a:latin typeface="Calibri" panose="020F0502020204030204" pitchFamily="34" charset="0"/>
              </a:rPr>
              <a:t>Nakon što Ministarstvo/Uprava zaprimi saznanja o postojanju lokacije na kojoj bi se trebali nalaziti posmrtni ostaci vojnika strane oružane sile na teritoriju Republike Hrvatske, pokreće se propisani zakonski postupak istraživanja navedene lokacije u vidu prikupljanja dokumentacije od nadležnih tijela i institucija (Ministarstvo unutarnjih poslova, Županijsko državno odvjetništvo, Sigurnosno-obavještajna agencija i dr.) s ciljem potvrđivanja lokacije i zaprimljenih saznanja</a:t>
            </a:r>
            <a:r>
              <a:rPr lang="vi-VN" sz="800" dirty="0" smtClean="0">
                <a:latin typeface="Calibri" panose="020F0502020204030204" pitchFamily="34" charset="0"/>
              </a:rPr>
              <a:t>.</a:t>
            </a:r>
            <a:endParaRPr lang="vi-VN" sz="800" dirty="0">
              <a:latin typeface="Calibri" panose="020F0502020204030204" pitchFamily="34" charset="0"/>
            </a:endParaRPr>
          </a:p>
          <a:p>
            <a:pPr algn="just"/>
            <a:r>
              <a:rPr lang="vi-VN" sz="800" dirty="0">
                <a:latin typeface="Calibri" panose="020F0502020204030204" pitchFamily="34" charset="0"/>
              </a:rPr>
              <a:t>Ministarstvo će nakon provedenog postupka provjere izdati suglasnost za pretraživanje grobišta i premještanje posmrtnih ostataka u slučaju zadovoljavanja dva uvjeta</a:t>
            </a:r>
            <a:r>
              <a:rPr lang="vi-VN" sz="800" dirty="0" smtClean="0">
                <a:latin typeface="Calibri" panose="020F0502020204030204" pitchFamily="34" charset="0"/>
              </a:rPr>
              <a:t>:</a:t>
            </a:r>
            <a:endParaRPr lang="vi-VN" sz="800" dirty="0">
              <a:latin typeface="Calibri" panose="020F0502020204030204" pitchFamily="34" charset="0"/>
            </a:endParaRPr>
          </a:p>
          <a:p>
            <a:pPr algn="just"/>
            <a:r>
              <a:rPr lang="vi-VN" sz="800" dirty="0">
                <a:latin typeface="Calibri" panose="020F0502020204030204" pitchFamily="34" charset="0"/>
              </a:rPr>
              <a:t>1. Potvrde da se na lokaciji nalaze posmrtni ostaci vojnika strane oružane sile   (temeljem zaprimljenih saznanja i dokumentacije nadležnih institucija i vlastitih istraživanja)</a:t>
            </a:r>
          </a:p>
          <a:p>
            <a:pPr algn="just"/>
            <a:r>
              <a:rPr lang="vi-VN" sz="800" dirty="0">
                <a:latin typeface="Calibri" panose="020F0502020204030204" pitchFamily="34" charset="0"/>
              </a:rPr>
              <a:t>2. Obavijesti nadležnog državnog odvjetništva da nemaju otvoren kazneni postupak za navedenu lokaciju te da su suglasni da Ministarstvo/Uprava izda suglasnost za provođenje ekshumacije i premještanja posmrtnih ostataka</a:t>
            </a:r>
            <a:r>
              <a:rPr lang="vi-VN" sz="800" dirty="0" smtClean="0">
                <a:latin typeface="Calibri" panose="020F0502020204030204" pitchFamily="34" charset="0"/>
              </a:rPr>
              <a:t>.</a:t>
            </a:r>
            <a:endParaRPr lang="vi-VN" sz="800" dirty="0">
              <a:latin typeface="Calibri" panose="020F0502020204030204" pitchFamily="34" charset="0"/>
            </a:endParaRPr>
          </a:p>
          <a:p>
            <a:pPr algn="just"/>
            <a:r>
              <a:rPr lang="vi-VN" sz="800" dirty="0">
                <a:latin typeface="Calibri" panose="020F0502020204030204" pitchFamily="34" charset="0"/>
              </a:rPr>
              <a:t>Ministarstvo ne izdaje suglasnosti za ekshumaciju i premještaj posmrtnih ostataka ako se u postupku istraživanja došlo do saznanja da se radi o lokaciji na kojoj se nalaze posmrtni ostaci žrtava različite nacionalnosti (hrvatske i/ili vojnika strane oružane sile).</a:t>
            </a:r>
          </a:p>
        </p:txBody>
      </p:sp>
      <p:pic>
        <p:nvPicPr>
          <p:cNvPr id="1039" name="Picture 1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210" y="7608712"/>
            <a:ext cx="1442742" cy="10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0" name="Picture 1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0360" y="7608712"/>
            <a:ext cx="1446235" cy="10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41" name="Pravokutnik 1040"/>
          <p:cNvSpPr/>
          <p:nvPr/>
        </p:nvSpPr>
        <p:spPr>
          <a:xfrm>
            <a:off x="4859866" y="3047560"/>
            <a:ext cx="200903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800" b="1" dirty="0">
                <a:latin typeface="Calibri" panose="020F0502020204030204" pitchFamily="34" charset="0"/>
              </a:rPr>
              <a:t>Trajno zbrinjavanje pronađenih i ekshumiranih posmrtnih ostataka</a:t>
            </a:r>
            <a:endParaRPr lang="hr-HR" sz="800" b="1" dirty="0">
              <a:latin typeface="Calibri" panose="020F0502020204030204" pitchFamily="34" charset="0"/>
            </a:endParaRPr>
          </a:p>
        </p:txBody>
      </p:sp>
      <p:pic>
        <p:nvPicPr>
          <p:cNvPr id="1042" name="Picture 1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8646" y="3469076"/>
            <a:ext cx="1130796" cy="10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43" name="Pravokutnik 1042"/>
          <p:cNvSpPr/>
          <p:nvPr/>
        </p:nvSpPr>
        <p:spPr>
          <a:xfrm>
            <a:off x="4702873" y="4952211"/>
            <a:ext cx="1600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800" b="1" dirty="0"/>
              <a:t>Obilježavanja mjesta istraženih masovnih grobnica</a:t>
            </a:r>
          </a:p>
        </p:txBody>
      </p:sp>
      <p:pic>
        <p:nvPicPr>
          <p:cNvPr id="1044" name="Picture 1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3507" y="4652322"/>
            <a:ext cx="1237055" cy="10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 descr="J:\3   AKTIVNOSTI OBILJEŽAVANJA - obljetnice - udruge - spomen-obilježja\JARUN MORH-MHB 27-28.5.2017\MHB-Dan OSRH2017 foto-mail\MHB UZN-Dan OSRH 2017   0082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5162" y="5220695"/>
            <a:ext cx="1261951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J:\3   AKTIVNOSTI OBILJEŽAVANJA - obljetnice - udruge - spomen-obilježja\Međunarodni dan nestalih osoba\slike\DPAA-Croatia-170629-DTS-062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2841" y="6506488"/>
            <a:ext cx="162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364" y="6486404"/>
            <a:ext cx="1296754" cy="10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389" y="6486404"/>
            <a:ext cx="1308645" cy="10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9" descr="J:\3   AKTIVNOSTI OBILJEŽAVANJA - obljetnice - udruge - spomen-obilježja\JARUN MORH-MHB 27-28.5.2017\MHB obrada\2SR LS Smoljanac Celije 250417 TE (6) 2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3209" y="3229459"/>
            <a:ext cx="144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1" descr="J:\3   AKTIVNOSTI OBILJEŽAVANJA - obljetnice - udruge - spomen-obilježja\JARUN MORH-MHB 27-28.5.2017\MHB obrada\2SR Vaganac kb.5 270417 TE (26)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2651" y="3230299"/>
            <a:ext cx="144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J:\3   AKTIVNOSTI OBILJEŽAVANJA - obljetnice - udruge - spomen-obilježja\JARUN MORH-MHB 27-28.5.2017\MHB obrada\2SR LS Vaganac kb1 kod crkve 240417 ZE (17)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4926" y="3236902"/>
            <a:ext cx="1390292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3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4970" y="2566526"/>
            <a:ext cx="1500187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14" descr="J:\3   AKTIVNOSTI OBILJEŽAVANJA - obljetnice - udruge - spomen-obilježja\Međunarodni dan nestalih osoba\slike\Boricevac 27_07_2017   0002.JP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4657" y="3469076"/>
            <a:ext cx="72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5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8648" y="7724550"/>
            <a:ext cx="1384981" cy="10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16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3411" y="7199267"/>
            <a:ext cx="1506537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6" name="Picture 17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2464" y="7239893"/>
            <a:ext cx="1500187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27" y="927614"/>
            <a:ext cx="2194714" cy="14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96130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</TotalTime>
  <Words>816</Words>
  <Application>Microsoft Office PowerPoint</Application>
  <PresentationFormat>A3 (297x420 mm)</PresentationFormat>
  <Paragraphs>50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</vt:i4>
      </vt:variant>
    </vt:vector>
  </HeadingPairs>
  <TitlesOfParts>
    <vt:vector size="2" baseType="lpstr">
      <vt:lpstr>Office Theme</vt:lpstr>
      <vt:lpstr>PowerPointova prezentacija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x3m_mir</dc:creator>
  <cp:lastModifiedBy>Windows User</cp:lastModifiedBy>
  <cp:revision>53</cp:revision>
  <cp:lastPrinted>2017-08-09T07:29:10Z</cp:lastPrinted>
  <dcterms:created xsi:type="dcterms:W3CDTF">2017-08-08T09:42:30Z</dcterms:created>
  <dcterms:modified xsi:type="dcterms:W3CDTF">2017-08-09T08:35:18Z</dcterms:modified>
</cp:coreProperties>
</file>